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340" r:id="rId3"/>
    <p:sldId id="341" r:id="rId4"/>
    <p:sldId id="342" r:id="rId5"/>
    <p:sldId id="343" r:id="rId6"/>
    <p:sldId id="374" r:id="rId7"/>
    <p:sldId id="344" r:id="rId8"/>
    <p:sldId id="280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67" r:id="rId19"/>
    <p:sldId id="355" r:id="rId20"/>
    <p:sldId id="356" r:id="rId21"/>
    <p:sldId id="357" r:id="rId22"/>
    <p:sldId id="369" r:id="rId23"/>
    <p:sldId id="370" r:id="rId24"/>
    <p:sldId id="358" r:id="rId25"/>
    <p:sldId id="359" r:id="rId26"/>
    <p:sldId id="368" r:id="rId27"/>
    <p:sldId id="371" r:id="rId28"/>
    <p:sldId id="281" r:id="rId29"/>
    <p:sldId id="282" r:id="rId30"/>
    <p:sldId id="375" r:id="rId31"/>
    <p:sldId id="363" r:id="rId32"/>
    <p:sldId id="362" r:id="rId33"/>
    <p:sldId id="364" r:id="rId34"/>
    <p:sldId id="365" r:id="rId35"/>
    <p:sldId id="366" r:id="rId36"/>
    <p:sldId id="37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80"/>
    <p:restoredTop sz="93333"/>
  </p:normalViewPr>
  <p:slideViewPr>
    <p:cSldViewPr snapToGrid="0">
      <p:cViewPr varScale="1">
        <p:scale>
          <a:sx n="113" d="100"/>
          <a:sy n="113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F3F948CF-8D3B-9C42-A718-4CBB4FD22380}"/>
    <pc:docChg chg="delSld modSld">
      <pc:chgData name="Silvia Caldararu" userId="fc8e66e4-48ec-41c8-8127-b05a3d560b48" providerId="ADAL" clId="{F3F948CF-8D3B-9C42-A718-4CBB4FD22380}" dt="2025-03-19T14:31:22.385" v="42" actId="20577"/>
      <pc:docMkLst>
        <pc:docMk/>
      </pc:docMkLst>
      <pc:sldChg chg="modSp mod">
        <pc:chgData name="Silvia Caldararu" userId="fc8e66e4-48ec-41c8-8127-b05a3d560b48" providerId="ADAL" clId="{F3F948CF-8D3B-9C42-A718-4CBB4FD22380}" dt="2025-03-19T14:31:22.385" v="42" actId="20577"/>
        <pc:sldMkLst>
          <pc:docMk/>
          <pc:sldMk cId="1342995305" sldId="372"/>
        </pc:sldMkLst>
        <pc:spChg chg="mod">
          <ac:chgData name="Silvia Caldararu" userId="fc8e66e4-48ec-41c8-8127-b05a3d560b48" providerId="ADAL" clId="{F3F948CF-8D3B-9C42-A718-4CBB4FD22380}" dt="2025-03-19T14:31:22.385" v="42" actId="20577"/>
          <ac:spMkLst>
            <pc:docMk/>
            <pc:sldMk cId="1342995305" sldId="372"/>
            <ac:spMk id="3" creationId="{05DED1EA-9237-DA1C-6B8A-946701382793}"/>
          </ac:spMkLst>
        </pc:spChg>
      </pc:sldChg>
      <pc:sldChg chg="del">
        <pc:chgData name="Silvia Caldararu" userId="fc8e66e4-48ec-41c8-8127-b05a3d560b48" providerId="ADAL" clId="{F3F948CF-8D3B-9C42-A718-4CBB4FD22380}" dt="2025-03-19T10:47:12.396" v="0" actId="2696"/>
        <pc:sldMkLst>
          <pc:docMk/>
          <pc:sldMk cId="2328851568" sldId="376"/>
        </pc:sldMkLst>
      </pc:sldChg>
    </pc:docChg>
  </pc:docChgLst>
  <pc:docChgLst>
    <pc:chgData name="Silvia Caldararu" userId="fc8e66e4-48ec-41c8-8127-b05a3d560b48" providerId="ADAL" clId="{6353C1EB-5DEF-E74D-92AC-2E8D329C6031}"/>
    <pc:docChg chg="undo custSel addSld delSld modSld">
      <pc:chgData name="Silvia Caldararu" userId="fc8e66e4-48ec-41c8-8127-b05a3d560b48" providerId="ADAL" clId="{6353C1EB-5DEF-E74D-92AC-2E8D329C6031}" dt="2024-03-22T09:34:20.598" v="620" actId="20577"/>
      <pc:docMkLst>
        <pc:docMk/>
      </pc:docMkLst>
      <pc:sldChg chg="addSp modSp add mod modNotesTx">
        <pc:chgData name="Silvia Caldararu" userId="fc8e66e4-48ec-41c8-8127-b05a3d560b48" providerId="ADAL" clId="{6353C1EB-5DEF-E74D-92AC-2E8D329C6031}" dt="2024-03-20T12:46:37.720" v="108" actId="14100"/>
        <pc:sldMkLst>
          <pc:docMk/>
          <pc:sldMk cId="1635560328" sldId="281"/>
        </pc:sldMkLst>
      </pc:sldChg>
      <pc:sldChg chg="modSp add mod modNotesTx">
        <pc:chgData name="Silvia Caldararu" userId="fc8e66e4-48ec-41c8-8127-b05a3d560b48" providerId="ADAL" clId="{6353C1EB-5DEF-E74D-92AC-2E8D329C6031}" dt="2024-03-20T12:50:12.078" v="165" actId="20577"/>
        <pc:sldMkLst>
          <pc:docMk/>
          <pc:sldMk cId="2104401982" sldId="282"/>
        </pc:sldMkLst>
      </pc:sldChg>
      <pc:sldChg chg="modNotesTx">
        <pc:chgData name="Silvia Caldararu" userId="fc8e66e4-48ec-41c8-8127-b05a3d560b48" providerId="ADAL" clId="{6353C1EB-5DEF-E74D-92AC-2E8D329C6031}" dt="2024-03-20T11:16:13.096" v="6" actId="20577"/>
        <pc:sldMkLst>
          <pc:docMk/>
          <pc:sldMk cId="3151932444" sldId="347"/>
        </pc:sldMkLst>
      </pc:sldChg>
      <pc:sldChg chg="modSp modNotesTx">
        <pc:chgData name="Silvia Caldararu" userId="fc8e66e4-48ec-41c8-8127-b05a3d560b48" providerId="ADAL" clId="{6353C1EB-5DEF-E74D-92AC-2E8D329C6031}" dt="2024-03-20T11:18:20.783" v="8"/>
        <pc:sldMkLst>
          <pc:docMk/>
          <pc:sldMk cId="2005974754" sldId="348"/>
        </pc:sldMkLst>
      </pc:sldChg>
      <pc:sldChg chg="modNotesTx">
        <pc:chgData name="Silvia Caldararu" userId="fc8e66e4-48ec-41c8-8127-b05a3d560b48" providerId="ADAL" clId="{6353C1EB-5DEF-E74D-92AC-2E8D329C6031}" dt="2024-03-20T11:17:20.348" v="7"/>
        <pc:sldMkLst>
          <pc:docMk/>
          <pc:sldMk cId="563082975" sldId="349"/>
        </pc:sldMkLst>
      </pc:sldChg>
      <pc:sldChg chg="modNotesTx">
        <pc:chgData name="Silvia Caldararu" userId="fc8e66e4-48ec-41c8-8127-b05a3d560b48" providerId="ADAL" clId="{6353C1EB-5DEF-E74D-92AC-2E8D329C6031}" dt="2024-03-20T11:28:53.391" v="42"/>
        <pc:sldMkLst>
          <pc:docMk/>
          <pc:sldMk cId="4103869110" sldId="350"/>
        </pc:sldMkLst>
      </pc:sldChg>
      <pc:sldChg chg="modNotesTx">
        <pc:chgData name="Silvia Caldararu" userId="fc8e66e4-48ec-41c8-8127-b05a3d560b48" providerId="ADAL" clId="{6353C1EB-5DEF-E74D-92AC-2E8D329C6031}" dt="2024-03-20T11:37:32.267" v="43"/>
        <pc:sldMkLst>
          <pc:docMk/>
          <pc:sldMk cId="3589585730" sldId="352"/>
        </pc:sldMkLst>
      </pc:sldChg>
      <pc:sldChg chg="modNotesTx">
        <pc:chgData name="Silvia Caldararu" userId="fc8e66e4-48ec-41c8-8127-b05a3d560b48" providerId="ADAL" clId="{6353C1EB-5DEF-E74D-92AC-2E8D329C6031}" dt="2024-03-20T11:20:19.969" v="9"/>
        <pc:sldMkLst>
          <pc:docMk/>
          <pc:sldMk cId="1200663864" sldId="353"/>
        </pc:sldMkLst>
      </pc:sldChg>
      <pc:sldChg chg="modNotesTx">
        <pc:chgData name="Silvia Caldararu" userId="fc8e66e4-48ec-41c8-8127-b05a3d560b48" providerId="ADAL" clId="{6353C1EB-5DEF-E74D-92AC-2E8D329C6031}" dt="2024-03-20T11:20:24.632" v="10"/>
        <pc:sldMkLst>
          <pc:docMk/>
          <pc:sldMk cId="424967698" sldId="354"/>
        </pc:sldMkLst>
      </pc:sldChg>
      <pc:sldChg chg="modNotesTx">
        <pc:chgData name="Silvia Caldararu" userId="fc8e66e4-48ec-41c8-8127-b05a3d560b48" providerId="ADAL" clId="{6353C1EB-5DEF-E74D-92AC-2E8D329C6031}" dt="2024-03-20T11:40:34.529" v="44"/>
        <pc:sldMkLst>
          <pc:docMk/>
          <pc:sldMk cId="499753116" sldId="355"/>
        </pc:sldMkLst>
      </pc:sldChg>
      <pc:sldChg chg="modNotesTx">
        <pc:chgData name="Silvia Caldararu" userId="fc8e66e4-48ec-41c8-8127-b05a3d560b48" providerId="ADAL" clId="{6353C1EB-5DEF-E74D-92AC-2E8D329C6031}" dt="2024-03-20T11:45:33.310" v="58"/>
        <pc:sldMkLst>
          <pc:docMk/>
          <pc:sldMk cId="20424391" sldId="356"/>
        </pc:sldMkLst>
      </pc:sldChg>
      <pc:sldChg chg="modNotesTx">
        <pc:chgData name="Silvia Caldararu" userId="fc8e66e4-48ec-41c8-8127-b05a3d560b48" providerId="ADAL" clId="{6353C1EB-5DEF-E74D-92AC-2E8D329C6031}" dt="2024-03-20T11:52:42.184" v="60"/>
        <pc:sldMkLst>
          <pc:docMk/>
          <pc:sldMk cId="986428009" sldId="358"/>
        </pc:sldMkLst>
      </pc:sldChg>
      <pc:sldChg chg="modNotesTx">
        <pc:chgData name="Silvia Caldararu" userId="fc8e66e4-48ec-41c8-8127-b05a3d560b48" providerId="ADAL" clId="{6353C1EB-5DEF-E74D-92AC-2E8D329C6031}" dt="2024-03-20T11:53:49.439" v="61"/>
        <pc:sldMkLst>
          <pc:docMk/>
          <pc:sldMk cId="780958435" sldId="359"/>
        </pc:sldMkLst>
      </pc:sldChg>
      <pc:sldChg chg="del">
        <pc:chgData name="Silvia Caldararu" userId="fc8e66e4-48ec-41c8-8127-b05a3d560b48" providerId="ADAL" clId="{6353C1EB-5DEF-E74D-92AC-2E8D329C6031}" dt="2024-03-20T12:17:04.097" v="70" actId="2696"/>
        <pc:sldMkLst>
          <pc:docMk/>
          <pc:sldMk cId="1445107507" sldId="360"/>
        </pc:sldMkLst>
      </pc:sldChg>
      <pc:sldChg chg="del modNotesTx">
        <pc:chgData name="Silvia Caldararu" userId="fc8e66e4-48ec-41c8-8127-b05a3d560b48" providerId="ADAL" clId="{6353C1EB-5DEF-E74D-92AC-2E8D329C6031}" dt="2024-03-21T09:40:29.257" v="619" actId="2696"/>
        <pc:sldMkLst>
          <pc:docMk/>
          <pc:sldMk cId="3958915672" sldId="361"/>
        </pc:sldMkLst>
      </pc:sldChg>
      <pc:sldChg chg="modNotesTx">
        <pc:chgData name="Silvia Caldararu" userId="fc8e66e4-48ec-41c8-8127-b05a3d560b48" providerId="ADAL" clId="{6353C1EB-5DEF-E74D-92AC-2E8D329C6031}" dt="2024-03-20T11:23:47.102" v="12"/>
        <pc:sldMkLst>
          <pc:docMk/>
          <pc:sldMk cId="3587871330" sldId="364"/>
        </pc:sldMkLst>
      </pc:sldChg>
      <pc:sldChg chg="modSp modNotesTx">
        <pc:chgData name="Silvia Caldararu" userId="fc8e66e4-48ec-41c8-8127-b05a3d560b48" providerId="ADAL" clId="{6353C1EB-5DEF-E74D-92AC-2E8D329C6031}" dt="2024-03-20T11:23:50.530" v="13"/>
        <pc:sldMkLst>
          <pc:docMk/>
          <pc:sldMk cId="28446359" sldId="365"/>
        </pc:sldMkLst>
      </pc:sldChg>
      <pc:sldChg chg="addSp modSp mod modNotesTx">
        <pc:chgData name="Silvia Caldararu" userId="fc8e66e4-48ec-41c8-8127-b05a3d560b48" providerId="ADAL" clId="{6353C1EB-5DEF-E74D-92AC-2E8D329C6031}" dt="2024-03-20T11:26:11.198" v="41" actId="1076"/>
        <pc:sldMkLst>
          <pc:docMk/>
          <pc:sldMk cId="2630319430" sldId="366"/>
        </pc:sldMkLst>
      </pc:sldChg>
      <pc:sldChg chg="modNotesTx">
        <pc:chgData name="Silvia Caldararu" userId="fc8e66e4-48ec-41c8-8127-b05a3d560b48" providerId="ADAL" clId="{6353C1EB-5DEF-E74D-92AC-2E8D329C6031}" dt="2024-03-20T11:57:59.503" v="62"/>
        <pc:sldMkLst>
          <pc:docMk/>
          <pc:sldMk cId="2554915488" sldId="368"/>
        </pc:sldMkLst>
      </pc:sldChg>
      <pc:sldChg chg="modSp modNotesTx">
        <pc:chgData name="Silvia Caldararu" userId="fc8e66e4-48ec-41c8-8127-b05a3d560b48" providerId="ADAL" clId="{6353C1EB-5DEF-E74D-92AC-2E8D329C6031}" dt="2024-03-20T11:47:22.594" v="59"/>
        <pc:sldMkLst>
          <pc:docMk/>
          <pc:sldMk cId="2642006389" sldId="370"/>
        </pc:sldMkLst>
      </pc:sldChg>
      <pc:sldChg chg="modNotesTx">
        <pc:chgData name="Silvia Caldararu" userId="fc8e66e4-48ec-41c8-8127-b05a3d560b48" providerId="ADAL" clId="{6353C1EB-5DEF-E74D-92AC-2E8D329C6031}" dt="2024-03-20T11:58:28.871" v="63"/>
        <pc:sldMkLst>
          <pc:docMk/>
          <pc:sldMk cId="1169708313" sldId="371"/>
        </pc:sldMkLst>
      </pc:sldChg>
      <pc:sldChg chg="modSp mod">
        <pc:chgData name="Silvia Caldararu" userId="fc8e66e4-48ec-41c8-8127-b05a3d560b48" providerId="ADAL" clId="{6353C1EB-5DEF-E74D-92AC-2E8D329C6031}" dt="2024-03-20T12:56:37.889" v="543" actId="20577"/>
        <pc:sldMkLst>
          <pc:docMk/>
          <pc:sldMk cId="1342995305" sldId="372"/>
        </pc:sldMkLst>
      </pc:sldChg>
      <pc:sldChg chg="modSp mod">
        <pc:chgData name="Silvia Caldararu" userId="fc8e66e4-48ec-41c8-8127-b05a3d560b48" providerId="ADAL" clId="{6353C1EB-5DEF-E74D-92AC-2E8D329C6031}" dt="2024-03-20T10:36:02.842" v="2" actId="1076"/>
        <pc:sldMkLst>
          <pc:docMk/>
          <pc:sldMk cId="135160862" sldId="374"/>
        </pc:sldMkLst>
      </pc:sldChg>
      <pc:sldChg chg="add">
        <pc:chgData name="Silvia Caldararu" userId="fc8e66e4-48ec-41c8-8127-b05a3d560b48" providerId="ADAL" clId="{6353C1EB-5DEF-E74D-92AC-2E8D329C6031}" dt="2024-03-20T12:16:58.141" v="69"/>
        <pc:sldMkLst>
          <pc:docMk/>
          <pc:sldMk cId="3425287987" sldId="375"/>
        </pc:sldMkLst>
      </pc:sldChg>
      <pc:sldChg chg="addSp delSp modSp new mod">
        <pc:chgData name="Silvia Caldararu" userId="fc8e66e4-48ec-41c8-8127-b05a3d560b48" providerId="ADAL" clId="{6353C1EB-5DEF-E74D-92AC-2E8D329C6031}" dt="2024-03-21T09:26:46.553" v="618" actId="14100"/>
        <pc:sldMkLst>
          <pc:docMk/>
          <pc:sldMk cId="2328851568" sldId="376"/>
        </pc:sldMkLst>
      </pc:sldChg>
      <pc:sldChg chg="modSp new mod">
        <pc:chgData name="Silvia Caldararu" userId="fc8e66e4-48ec-41c8-8127-b05a3d560b48" providerId="ADAL" clId="{6353C1EB-5DEF-E74D-92AC-2E8D329C6031}" dt="2024-03-22T09:34:20.598" v="620" actId="20577"/>
        <pc:sldMkLst>
          <pc:docMk/>
          <pc:sldMk cId="2048330426" sldId="377"/>
        </pc:sldMkLst>
      </pc:sldChg>
    </pc:docChg>
  </pc:docChgLst>
  <pc:docChgLst>
    <pc:chgData name="Silvia Caldararu" userId="fc8e66e4-48ec-41c8-8127-b05a3d560b48" providerId="ADAL" clId="{F080C647-659A-564B-BAF1-90E7CE695561}"/>
    <pc:docChg chg="custSel addSld modSld">
      <pc:chgData name="Silvia Caldararu" userId="fc8e66e4-48ec-41c8-8127-b05a3d560b48" providerId="ADAL" clId="{F080C647-659A-564B-BAF1-90E7CE695561}" dt="2023-03-23T11:10:38.381" v="8" actId="1076"/>
      <pc:docMkLst>
        <pc:docMk/>
      </pc:docMkLst>
      <pc:sldChg chg="addSp delSp modSp new mod">
        <pc:chgData name="Silvia Caldararu" userId="fc8e66e4-48ec-41c8-8127-b05a3d560b48" providerId="ADAL" clId="{F080C647-659A-564B-BAF1-90E7CE695561}" dt="2023-03-23T11:10:38.381" v="8" actId="1076"/>
        <pc:sldMkLst>
          <pc:docMk/>
          <pc:sldMk cId="135160862" sldId="3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DA095-8519-ED42-A772-A058C3D2A895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58AE3-9E29-204A-A34A-85B72391D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74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Figure 4.6 in the IPCC AR6 WG1 Ch 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14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/articles/s43247-021-00270-z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72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/10.1126/science.1201609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217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/10.1126/science.1244693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536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11, figure 11.19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83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www.science.org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/10.1126/science.aal4108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303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 I, chapter 5, figure 5.26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339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 I, chapter 8, figure 8.17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507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agupubs.onlinelibrary.wiley.com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/10.1029/2021RG000757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896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agupubs.onlinelibrary.wiley.com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/10.1029/2021RG000757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48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agupubs.onlinelibrary.wiley.com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/10.1029/2021RG000757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60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link.springer.com</a:t>
            </a:r>
            <a:r>
              <a:rPr lang="en-GB" dirty="0"/>
              <a:t>/article/10.1007/s00382-015-2540-2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789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agupubs.onlinelibrary.wiley.com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/10.1029/2021RG000757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33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Cross-Chapter 9.1, Figure 1 in the IPCC AR6 WG1 Chapter 9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27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/articles/nature17145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www.eea.europa.eu</a:t>
            </a:r>
            <a:r>
              <a:rPr lang="en-GB" dirty="0"/>
              <a:t>/data-and-maps/figures/permafrost-in-the-northern-hemisphere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324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agupubs.onlinelibrary.wiley.com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/10.1029/2021RG000757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607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agupubs.onlinelibrary.wiley.com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/10.1029/2021RG000757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105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royalsocietypublishing.org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/10.1098/rsta.2014.0423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58AE3-9E29-204A-A34A-85B72391D64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41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26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5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56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34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03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58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19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00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20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902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27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7110D-4D4F-8D4E-B9AF-F668AE1F47A9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28BB-F413-934B-88D9-BEEB6D95B2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858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gupubs.onlinelibrary.wiley.com/doi/10.1029/2021RG000757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33B1-3534-591F-57CE-9172D7D76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Tipping 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4273A-4BA4-14B9-D8AD-701FC42D62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Silvia Caldararu</a:t>
            </a:r>
          </a:p>
          <a:p>
            <a:r>
              <a:rPr lang="en-GB" dirty="0"/>
              <a:t>Email: </a:t>
            </a:r>
            <a:r>
              <a:rPr lang="en-GB" dirty="0" err="1"/>
              <a:t>caldaras@tcd.ie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404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B276-7F27-919F-5EAC-2A795ACF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induced changes in AMOC</a:t>
            </a:r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F4EFC317-B543-463E-642C-5CE643E9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36" y="1920240"/>
            <a:ext cx="5752127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93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1A85B-D20D-CE69-54A7-515F075E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 of a AMOC collapse</a:t>
            </a:r>
          </a:p>
        </p:txBody>
      </p:sp>
      <p:pic>
        <p:nvPicPr>
          <p:cNvPr id="3074" name="Picture 2" descr="Fig. 3">
            <a:extLst>
              <a:ext uri="{FF2B5EF4-FFF2-40B4-BE49-F238E27FC236}">
                <a16:creationId xmlns:a16="http://schemas.microsoft.com/office/drawing/2014/main" id="{E7A29975-033C-16C7-42EF-C12B15F2E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35" y="1443782"/>
            <a:ext cx="7079017" cy="48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7993F-7605-E51A-3D43-1114571F75E5}"/>
              </a:ext>
            </a:extLst>
          </p:cNvPr>
          <p:cNvSpPr txBox="1"/>
          <p:nvPr/>
        </p:nvSpPr>
        <p:spPr>
          <a:xfrm>
            <a:off x="711926" y="2460172"/>
            <a:ext cx="37802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0" i="0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North Atlantic cooling</a:t>
            </a:r>
          </a:p>
          <a:p>
            <a:endParaRPr lang="en-IE" dirty="0">
              <a:solidFill>
                <a:srgbClr val="1C1D1E"/>
              </a:solidFill>
              <a:latin typeface="Open Sans" panose="020B0606030504020204" pitchFamily="34" charset="0"/>
            </a:endParaRPr>
          </a:p>
          <a:p>
            <a:r>
              <a:rPr lang="en-IE" b="0" i="0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South Atlantic warming</a:t>
            </a:r>
          </a:p>
          <a:p>
            <a:endParaRPr lang="en-IE" dirty="0">
              <a:solidFill>
                <a:srgbClr val="1C1D1E"/>
              </a:solidFill>
              <a:latin typeface="Open Sans" panose="020B0606030504020204" pitchFamily="34" charset="0"/>
            </a:endParaRPr>
          </a:p>
          <a:p>
            <a:r>
              <a:rPr lang="en-IE" b="0" i="0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Reduced North Atlantic rainfall</a:t>
            </a:r>
          </a:p>
          <a:p>
            <a:endParaRPr lang="en-IE" dirty="0">
              <a:solidFill>
                <a:srgbClr val="1C1D1E"/>
              </a:solidFill>
              <a:latin typeface="Open Sans" panose="020B0606030504020204" pitchFamily="34" charset="0"/>
            </a:endParaRPr>
          </a:p>
          <a:p>
            <a:r>
              <a:rPr lang="en-IE" b="0" i="0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Southward shift of the tropical rain belt</a:t>
            </a:r>
          </a:p>
          <a:p>
            <a:endParaRPr lang="en-IE" dirty="0">
              <a:solidFill>
                <a:srgbClr val="1C1D1E"/>
              </a:solidFill>
              <a:latin typeface="Open Sans" panose="020B0606030504020204" pitchFamily="34" charset="0"/>
            </a:endParaRPr>
          </a:p>
          <a:p>
            <a:r>
              <a:rPr lang="en-IE" dirty="0">
                <a:solidFill>
                  <a:srgbClr val="1C1D1E"/>
                </a:solidFill>
                <a:latin typeface="Open Sans" panose="020B0606030504020204" pitchFamily="34" charset="0"/>
              </a:rPr>
              <a:t>Potentially irreversible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597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3353-4FB8-81AE-23F2-F4E8789E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77" y="2766218"/>
            <a:ext cx="4752703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Loss of Greenland and Antarctic ice sheets</a:t>
            </a:r>
          </a:p>
        </p:txBody>
      </p:sp>
      <p:pic>
        <p:nvPicPr>
          <p:cNvPr id="4098" name="Picture 2" descr="Details are in the caption following the image">
            <a:extLst>
              <a:ext uri="{FF2B5EF4-FFF2-40B4-BE49-F238E27FC236}">
                <a16:creationId xmlns:a16="http://schemas.microsoft.com/office/drawing/2014/main" id="{15AC3E8A-D862-2DB4-B744-59007BEF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798891"/>
            <a:ext cx="5414859" cy="52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08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9977-F4A8-C133-6FEC-9E93C758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Collapse of Greenland and Antarctic ice sheets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EDAF4F85-94ED-517D-7FFB-F2D8FA886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6" y="1690688"/>
            <a:ext cx="8679815" cy="50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6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1D8F-DCFB-9A29-383D-5BF6BBA7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 of ice sheet collapse</a:t>
            </a:r>
          </a:p>
        </p:txBody>
      </p:sp>
      <p:pic>
        <p:nvPicPr>
          <p:cNvPr id="3" name="Picture 2" descr="World's largest iceberg just broke off an Antarctic ice shelf">
            <a:extLst>
              <a:ext uri="{FF2B5EF4-FFF2-40B4-BE49-F238E27FC236}">
                <a16:creationId xmlns:a16="http://schemas.microsoft.com/office/drawing/2014/main" id="{1776C353-AF21-4D8A-9100-2E80CFBB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56" y="2396671"/>
            <a:ext cx="4831644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E15BD5-DF15-70F0-EE07-ACF7089F97DE}"/>
              </a:ext>
            </a:extLst>
          </p:cNvPr>
          <p:cNvSpPr txBox="1"/>
          <p:nvPr/>
        </p:nvSpPr>
        <p:spPr>
          <a:xfrm>
            <a:off x="1175657" y="2495006"/>
            <a:ext cx="4494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Sudden and significant sea level rise</a:t>
            </a:r>
          </a:p>
          <a:p>
            <a:endParaRPr lang="en-GB" dirty="0"/>
          </a:p>
          <a:p>
            <a:r>
              <a:rPr lang="en-GB" dirty="0"/>
              <a:t>Irreversible tipping point on a millennial scale – scale of ice sheet formation</a:t>
            </a:r>
          </a:p>
        </p:txBody>
      </p:sp>
    </p:spTree>
    <p:extLst>
      <p:ext uri="{BB962C8B-B14F-4D97-AF65-F5344CB8AC3E}">
        <p14:creationId xmlns:p14="http://schemas.microsoft.com/office/powerpoint/2010/main" val="4269596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CF1E-E048-3C79-F983-C3D1B4C0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Thawing permafrost</a:t>
            </a:r>
          </a:p>
        </p:txBody>
      </p:sp>
      <p:pic>
        <p:nvPicPr>
          <p:cNvPr id="3" name="Picture 4" descr="What is Permafrost, Melting Effects, and How to Stop it | NRDC">
            <a:extLst>
              <a:ext uri="{FF2B5EF4-FFF2-40B4-BE49-F238E27FC236}">
                <a16:creationId xmlns:a16="http://schemas.microsoft.com/office/drawing/2014/main" id="{6FCA4328-8A10-38C9-28A5-766F4DA9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67" y="3630839"/>
            <a:ext cx="4164173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2FE2D59-CE87-7195-C851-13EA9332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717" y="143914"/>
            <a:ext cx="5654606" cy="65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5DC3DF-EF63-383F-9845-5CBA98BF1A83}"/>
              </a:ext>
            </a:extLst>
          </p:cNvPr>
          <p:cNvSpPr txBox="1"/>
          <p:nvPr/>
        </p:nvSpPr>
        <p:spPr>
          <a:xfrm>
            <a:off x="1188267" y="1645101"/>
            <a:ext cx="4349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Permafrost is soil that has been frozen for more than 2 years, most frequently hundreds of thousands of years </a:t>
            </a:r>
          </a:p>
          <a:p>
            <a:endParaRPr lang="en-GB" dirty="0"/>
          </a:p>
          <a:p>
            <a:r>
              <a:rPr lang="en-GB" dirty="0"/>
              <a:t>It contains large amounts of carbon through organic matter that does not decompose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585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etails are in the caption following the image">
            <a:extLst>
              <a:ext uri="{FF2B5EF4-FFF2-40B4-BE49-F238E27FC236}">
                <a16:creationId xmlns:a16="http://schemas.microsoft.com/office/drawing/2014/main" id="{AD3A787F-04D4-69B6-1507-158940BCD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35"/>
          <a:stretch/>
        </p:blipFill>
        <p:spPr bwMode="auto">
          <a:xfrm>
            <a:off x="5421086" y="456593"/>
            <a:ext cx="6178731" cy="59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29E6AA-7911-D9DC-7E2A-BFE6E7CC01C0}"/>
              </a:ext>
            </a:extLst>
          </p:cNvPr>
          <p:cNvSpPr txBox="1"/>
          <p:nvPr/>
        </p:nvSpPr>
        <p:spPr>
          <a:xfrm>
            <a:off x="744582" y="1228397"/>
            <a:ext cx="43107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The Arctic is changing</a:t>
            </a:r>
          </a:p>
          <a:p>
            <a:pPr marL="342900" indent="-342900">
              <a:buAutoNum type="arabicParenBoth"/>
            </a:pPr>
            <a:endParaRPr lang="en-IE" dirty="0">
              <a:solidFill>
                <a:srgbClr val="1C1D1E"/>
              </a:solidFill>
              <a:latin typeface="Georgia" panose="02040502050405020303" pitchFamily="18" charset="0"/>
            </a:endParaRPr>
          </a:p>
          <a:p>
            <a:pPr marL="342900" indent="-342900">
              <a:buAutoNum type="arabicParenBoth"/>
            </a:pPr>
            <a:endParaRPr lang="en-IE" b="0" i="0" dirty="0">
              <a:solidFill>
                <a:srgbClr val="1C1D1E"/>
              </a:solidFill>
              <a:effectLst/>
              <a:latin typeface="Georgia" panose="02040502050405020303" pitchFamily="18" charset="0"/>
            </a:endParaRPr>
          </a:p>
          <a:p>
            <a:pPr marL="342900" indent="-342900">
              <a:buAutoNum type="arabicParenBoth"/>
            </a:pPr>
            <a:r>
              <a:rPr lang="en-IE" b="0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permafrost </a:t>
            </a:r>
          </a:p>
          <a:p>
            <a:pPr marL="342900" indent="-342900">
              <a:buAutoNum type="arabicParenBoth"/>
            </a:pPr>
            <a:r>
              <a:rPr lang="en-IE" b="0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ground ice</a:t>
            </a:r>
          </a:p>
          <a:p>
            <a:pPr marL="342900" indent="-342900">
              <a:buAutoNum type="arabicParenBoth"/>
            </a:pPr>
            <a:r>
              <a:rPr lang="en-IE" b="0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river flow rates</a:t>
            </a:r>
          </a:p>
          <a:p>
            <a:pPr marL="342900" indent="-342900">
              <a:buAutoNum type="arabicParenBoth"/>
            </a:pPr>
            <a:r>
              <a:rPr lang="en-IE" b="0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abrupt thaw via landslides and small-scale processes</a:t>
            </a:r>
          </a:p>
          <a:p>
            <a:pPr marL="342900" indent="-342900">
              <a:buAutoNum type="arabicParenBoth"/>
            </a:pPr>
            <a:r>
              <a:rPr lang="en-IE" b="0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surface water accumulation,</a:t>
            </a:r>
          </a:p>
          <a:p>
            <a:pPr marL="342900" indent="-342900">
              <a:buAutoNum type="arabicParenBoth"/>
            </a:pPr>
            <a:r>
              <a:rPr lang="en-IE" b="0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 wildfires</a:t>
            </a:r>
          </a:p>
          <a:p>
            <a:pPr marL="342900" indent="-342900">
              <a:buAutoNum type="arabicParenBoth"/>
            </a:pPr>
            <a:r>
              <a:rPr lang="en-IE" b="0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tundra biome shifts</a:t>
            </a:r>
          </a:p>
          <a:p>
            <a:pPr marL="342900" indent="-342900">
              <a:buAutoNum type="arabicParenBoth"/>
            </a:pPr>
            <a:r>
              <a:rPr lang="en-IE" b="0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shrub vegetation</a:t>
            </a:r>
          </a:p>
          <a:p>
            <a:pPr marL="342900" indent="-342900">
              <a:buAutoNum type="arabicParenBoth"/>
            </a:pPr>
            <a:r>
              <a:rPr lang="en-IE" b="0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boreal forests</a:t>
            </a:r>
          </a:p>
          <a:p>
            <a:pPr marL="342900" indent="-342900">
              <a:buAutoNum type="arabicParenBoth"/>
            </a:pPr>
            <a:r>
              <a:rPr lang="en-IE" b="0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 lake ice</a:t>
            </a:r>
          </a:p>
          <a:p>
            <a:pPr marL="342900" indent="-342900">
              <a:buAutoNum type="arabicParenBoth"/>
            </a:pPr>
            <a:r>
              <a:rPr lang="en-IE" b="0" i="0" dirty="0">
                <a:solidFill>
                  <a:srgbClr val="1C1D1E"/>
                </a:solidFill>
                <a:effectLst/>
                <a:latin typeface="Georgia" panose="02040502050405020303" pitchFamily="18" charset="0"/>
              </a:rPr>
              <a:t> seasonal snow cover</a:t>
            </a:r>
            <a:endParaRPr lang="en-GB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6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2503-EA67-45B6-31C0-18807E83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Arctic is changing</a:t>
            </a:r>
          </a:p>
        </p:txBody>
      </p:sp>
      <p:pic>
        <p:nvPicPr>
          <p:cNvPr id="5" name="Picture 2" descr="Details are in the caption following the image">
            <a:extLst>
              <a:ext uri="{FF2B5EF4-FFF2-40B4-BE49-F238E27FC236}">
                <a16:creationId xmlns:a16="http://schemas.microsoft.com/office/drawing/2014/main" id="{0CE4949C-1AC2-42AC-6287-41AB198D7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7" t="5054" b="-5054"/>
          <a:stretch/>
        </p:blipFill>
        <p:spPr bwMode="auto">
          <a:xfrm>
            <a:off x="1955074" y="1559483"/>
            <a:ext cx="8281852" cy="529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6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68E-CFF0-6AB1-9B3F-CCC7FF90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Higher than average temperature change in the Arctic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470E5-45D7-6173-2457-288947C24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"/>
          <a:stretch/>
        </p:blipFill>
        <p:spPr>
          <a:xfrm>
            <a:off x="3015893" y="1690688"/>
            <a:ext cx="6160214" cy="44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0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5504-8922-A159-AFD4-450FA8C7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Carbon release from gradual thaw</a:t>
            </a:r>
          </a:p>
        </p:txBody>
      </p:sp>
      <p:pic>
        <p:nvPicPr>
          <p:cNvPr id="8194" name="Picture 2" descr="Figure 3.">
            <a:extLst>
              <a:ext uri="{FF2B5EF4-FFF2-40B4-BE49-F238E27FC236}">
                <a16:creationId xmlns:a16="http://schemas.microsoft.com/office/drawing/2014/main" id="{644B686B-21E6-1D74-6E14-7E1219386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07" y="1690688"/>
            <a:ext cx="6945385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75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2297294" y="3979843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5503415" y="137520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2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D5E5-C5AF-F5C4-201B-71791F05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Carbon release from abrupt thaw</a:t>
            </a:r>
          </a:p>
        </p:txBody>
      </p:sp>
      <p:pic>
        <p:nvPicPr>
          <p:cNvPr id="9218" name="Picture 2" descr="Fig. 2">
            <a:extLst>
              <a:ext uri="{FF2B5EF4-FFF2-40B4-BE49-F238E27FC236}">
                <a16:creationId xmlns:a16="http://schemas.microsoft.com/office/drawing/2014/main" id="{F229E496-F009-32A6-4B26-6492158EF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52"/>
          <a:stretch/>
        </p:blipFill>
        <p:spPr bwMode="auto">
          <a:xfrm>
            <a:off x="3087985" y="2194537"/>
            <a:ext cx="6016030" cy="38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0B00-949C-3B9B-0411-93AE0155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 of permafrost thaw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87056DAA-F1A4-C3D8-51D8-B1B355A3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0" y="1906432"/>
            <a:ext cx="6261099" cy="3753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CD33C-8A28-6DD4-78E9-2F7FDF8211AC}"/>
              </a:ext>
            </a:extLst>
          </p:cNvPr>
          <p:cNvSpPr txBox="1"/>
          <p:nvPr/>
        </p:nvSpPr>
        <p:spPr>
          <a:xfrm>
            <a:off x="838200" y="2905780"/>
            <a:ext cx="3526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Drastically increased CO</a:t>
            </a:r>
            <a:r>
              <a:rPr lang="en-GB" baseline="-25000" dirty="0"/>
              <a:t>2</a:t>
            </a:r>
            <a:r>
              <a:rPr lang="en-GB" dirty="0"/>
              <a:t> and CH</a:t>
            </a:r>
            <a:r>
              <a:rPr lang="en-GB" baseline="-25000" dirty="0"/>
              <a:t>4</a:t>
            </a:r>
            <a:r>
              <a:rPr lang="en-GB" dirty="0"/>
              <a:t> in the atmosphere</a:t>
            </a:r>
          </a:p>
          <a:p>
            <a:endParaRPr lang="en-GB" dirty="0"/>
          </a:p>
          <a:p>
            <a:r>
              <a:rPr lang="en-GB" dirty="0"/>
              <a:t>Irreversible on century timescales</a:t>
            </a:r>
          </a:p>
          <a:p>
            <a:endParaRPr lang="en-GB" dirty="0"/>
          </a:p>
          <a:p>
            <a:r>
              <a:rPr lang="en-GB" dirty="0"/>
              <a:t>New state of the climate system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DE4E27-2F36-044E-D81E-ACBA0B021809}"/>
              </a:ext>
            </a:extLst>
          </p:cNvPr>
          <p:cNvSpPr/>
          <p:nvPr/>
        </p:nvSpPr>
        <p:spPr>
          <a:xfrm>
            <a:off x="6335486" y="3429000"/>
            <a:ext cx="809897" cy="11168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89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DE9B-53BA-545F-6BE3-8C5B6A29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Boreal forest ecosystem shifts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38523-62C6-48AF-1923-9A31C4885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"/>
          <a:stretch/>
        </p:blipFill>
        <p:spPr>
          <a:xfrm>
            <a:off x="455573" y="1690688"/>
            <a:ext cx="6160214" cy="4489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ED5890-78A9-DFD2-68BE-3EDD3790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787" y="2148570"/>
            <a:ext cx="5351550" cy="35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3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C86D-418F-3995-29D1-F77F599E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82840" cy="1325563"/>
          </a:xfrm>
        </p:spPr>
        <p:txBody>
          <a:bodyPr/>
          <a:lstStyle/>
          <a:p>
            <a:r>
              <a:rPr lang="en-GB" dirty="0"/>
              <a:t>Boreal forest ecosystem shifts: nowhere to go</a:t>
            </a:r>
          </a:p>
        </p:txBody>
      </p:sp>
      <p:pic>
        <p:nvPicPr>
          <p:cNvPr id="3" name="Picture 2" descr="Fig. 3">
            <a:extLst>
              <a:ext uri="{FF2B5EF4-FFF2-40B4-BE49-F238E27FC236}">
                <a16:creationId xmlns:a16="http://schemas.microsoft.com/office/drawing/2014/main" id="{753B8033-20DC-B6A3-1F76-B2709B3C5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48"/>
          <a:stretch/>
        </p:blipFill>
        <p:spPr bwMode="auto">
          <a:xfrm>
            <a:off x="0" y="2488613"/>
            <a:ext cx="12192000" cy="296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g. 3">
            <a:extLst>
              <a:ext uri="{FF2B5EF4-FFF2-40B4-BE49-F238E27FC236}">
                <a16:creationId xmlns:a16="http://schemas.microsoft.com/office/drawing/2014/main" id="{7763F6F4-E0FD-4551-5503-42102532F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1" t="46158"/>
          <a:stretch/>
        </p:blipFill>
        <p:spPr bwMode="auto">
          <a:xfrm>
            <a:off x="9469677" y="259899"/>
            <a:ext cx="1995812" cy="213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06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2F08-CBFA-FB81-09F2-F6C1F8E1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Amazon forest dieback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F60A5C2-84F1-802C-0A4E-219BDBAF8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446" y="1679707"/>
            <a:ext cx="7019107" cy="34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DF8294-4C26-30B0-5CA0-B8271DDAB3D9}"/>
              </a:ext>
            </a:extLst>
          </p:cNvPr>
          <p:cNvSpPr txBox="1"/>
          <p:nvPr/>
        </p:nvSpPr>
        <p:spPr>
          <a:xfrm>
            <a:off x="3902527" y="5387300"/>
            <a:ext cx="438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Amazon forest is the single most important region in terms of C uptake and stocks</a:t>
            </a:r>
          </a:p>
        </p:txBody>
      </p:sp>
    </p:spTree>
    <p:extLst>
      <p:ext uri="{BB962C8B-B14F-4D97-AF65-F5344CB8AC3E}">
        <p14:creationId xmlns:p14="http://schemas.microsoft.com/office/powerpoint/2010/main" val="986428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8799-063C-917D-803A-5FF4D5CC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Deforestation in the Amazon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B18A9-650D-A067-F09C-3E8C7F974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889224"/>
            <a:ext cx="10512547" cy="43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58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EF99-D404-13C7-D898-C5F62343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Severe droughts predicted for the Amazonian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49520-2E4A-43BA-A922-C7AB2C92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69637"/>
            <a:ext cx="7772400" cy="46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1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FEFE-C6CE-C21C-6B09-9BF3FF34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Increase in burned area in Southern Amazon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397A1-0D9F-5844-52F3-E1BC76A8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3" y="1945485"/>
            <a:ext cx="5587573" cy="389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08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D855-FD23-14A3-F543-741E88C8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feedbacks: carbon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D9117-1E6B-8C6F-C751-C970AAC8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12" y="1859644"/>
            <a:ext cx="6583321" cy="4182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0FB2DE-407C-D54C-0950-346939AF26A9}"/>
              </a:ext>
            </a:extLst>
          </p:cNvPr>
          <p:cNvSpPr txBox="1"/>
          <p:nvPr/>
        </p:nvSpPr>
        <p:spPr>
          <a:xfrm>
            <a:off x="838200" y="2000852"/>
            <a:ext cx="4037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Disturbed ecosystems lose carbon already stored in biomass </a:t>
            </a:r>
          </a:p>
          <a:p>
            <a:endParaRPr lang="en-GB" dirty="0"/>
          </a:p>
          <a:p>
            <a:r>
              <a:rPr lang="en-GB" dirty="0"/>
              <a:t>Disturbed ecosystems can take up less C</a:t>
            </a:r>
          </a:p>
          <a:p>
            <a:endParaRPr lang="en-GB" dirty="0"/>
          </a:p>
          <a:p>
            <a:r>
              <a:rPr lang="en-GB" dirty="0"/>
              <a:t>Models predict an overall increase in the C sink but do not include any ecosystem dynamics and disturbance processes!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7BCFA-6931-83C6-F069-4949727F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16131"/>
            <a:ext cx="3778770" cy="23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0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47B2-9C55-9492-9369-F54F64FE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309"/>
            <a:ext cx="10515600" cy="1325563"/>
          </a:xfrm>
        </p:spPr>
        <p:txBody>
          <a:bodyPr/>
          <a:lstStyle/>
          <a:p>
            <a:r>
              <a:rPr lang="en-GB" dirty="0"/>
              <a:t>Climate feedbacks: evapotranspiration</a:t>
            </a:r>
          </a:p>
        </p:txBody>
      </p:sp>
      <p:pic>
        <p:nvPicPr>
          <p:cNvPr id="14338" name="Picture 2" descr="The Amazon rainforest.">
            <a:extLst>
              <a:ext uri="{FF2B5EF4-FFF2-40B4-BE49-F238E27FC236}">
                <a16:creationId xmlns:a16="http://schemas.microsoft.com/office/drawing/2014/main" id="{9238F6B4-D399-C5DD-A077-D7A7544C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97" y="4588184"/>
            <a:ext cx="3201749" cy="18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6A9AB0-C5B2-58D5-B2FC-EBB308A90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447786"/>
            <a:ext cx="5376516" cy="5126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DB30E-FC4D-1426-2997-B5389BA3689E}"/>
              </a:ext>
            </a:extLst>
          </p:cNvPr>
          <p:cNvSpPr txBox="1"/>
          <p:nvPr/>
        </p:nvSpPr>
        <p:spPr>
          <a:xfrm>
            <a:off x="798755" y="1928806"/>
            <a:ext cx="5297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Plants transfer water vapour to the atmosphere through  transpiration</a:t>
            </a:r>
          </a:p>
          <a:p>
            <a:endParaRPr lang="en-GB" dirty="0"/>
          </a:p>
          <a:p>
            <a:r>
              <a:rPr lang="en-GB" dirty="0"/>
              <a:t>Losing forest area can decrease the amount of evaporation</a:t>
            </a:r>
          </a:p>
        </p:txBody>
      </p:sp>
    </p:spTree>
    <p:extLst>
      <p:ext uri="{BB962C8B-B14F-4D97-AF65-F5344CB8AC3E}">
        <p14:creationId xmlns:p14="http://schemas.microsoft.com/office/powerpoint/2010/main" val="2104401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7F8764-4E1F-1358-2B36-38060912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995" y="2363742"/>
            <a:ext cx="486156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Projections show a monotonous change in climate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0F810-28C6-6B5D-C118-23371ECF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8795"/>
            <a:ext cx="54864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94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etails are in the caption following the image">
            <a:extLst>
              <a:ext uri="{FF2B5EF4-FFF2-40B4-BE49-F238E27FC236}">
                <a16:creationId xmlns:a16="http://schemas.microsoft.com/office/drawing/2014/main" id="{68565D56-D3C6-9A93-E8D2-17F3716E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0"/>
            <a:ext cx="11410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287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553A-8E0F-C8D6-4FEB-7F52729B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Scientists are sometimes wrong but can change their mind in the face of new evidence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19BF23-0F9D-4BFC-5DA4-152164644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91591"/>
            <a:ext cx="7772400" cy="29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46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0B00-949C-3B9B-0411-93AE0155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 of Amazon dieback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87056DAA-F1A4-C3D8-51D8-B1B355A3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267" y="1906431"/>
            <a:ext cx="6261099" cy="3753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CD33C-8A28-6DD4-78E9-2F7FDF8211AC}"/>
              </a:ext>
            </a:extLst>
          </p:cNvPr>
          <p:cNvSpPr txBox="1"/>
          <p:nvPr/>
        </p:nvSpPr>
        <p:spPr>
          <a:xfrm>
            <a:off x="838200" y="2905780"/>
            <a:ext cx="35269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Release of  CO</a:t>
            </a:r>
            <a:r>
              <a:rPr lang="en-GB" baseline="-25000" dirty="0"/>
              <a:t>2</a:t>
            </a:r>
            <a:r>
              <a:rPr lang="en-GB" dirty="0"/>
              <a:t> from soil C stocks</a:t>
            </a:r>
          </a:p>
          <a:p>
            <a:endParaRPr lang="en-GB" dirty="0"/>
          </a:p>
          <a:p>
            <a:r>
              <a:rPr lang="en-GB" dirty="0"/>
              <a:t>Reduced land C sink</a:t>
            </a:r>
          </a:p>
          <a:p>
            <a:endParaRPr lang="en-GB" dirty="0"/>
          </a:p>
          <a:p>
            <a:r>
              <a:rPr lang="en-GB" dirty="0"/>
              <a:t>Changes in regional water cycle</a:t>
            </a:r>
          </a:p>
          <a:p>
            <a:endParaRPr lang="en-GB" dirty="0"/>
          </a:p>
          <a:p>
            <a:r>
              <a:rPr lang="en-GB" dirty="0"/>
              <a:t>Irreversible on century timescales</a:t>
            </a:r>
          </a:p>
          <a:p>
            <a:endParaRPr lang="en-GB" dirty="0"/>
          </a:p>
          <a:p>
            <a:r>
              <a:rPr lang="en-GB" dirty="0"/>
              <a:t>New state of the climate system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DE4E27-2F36-044E-D81E-ACBA0B021809}"/>
              </a:ext>
            </a:extLst>
          </p:cNvPr>
          <p:cNvSpPr/>
          <p:nvPr/>
        </p:nvSpPr>
        <p:spPr>
          <a:xfrm>
            <a:off x="6387738" y="2870563"/>
            <a:ext cx="809897" cy="11168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55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C121-86FD-F1F5-F5B0-374CB25C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could this happen?</a:t>
            </a:r>
          </a:p>
        </p:txBody>
      </p:sp>
      <p:pic>
        <p:nvPicPr>
          <p:cNvPr id="13314" name="Picture 2" descr="Details are in the caption following the image">
            <a:extLst>
              <a:ext uri="{FF2B5EF4-FFF2-40B4-BE49-F238E27FC236}">
                <a16:creationId xmlns:a16="http://schemas.microsoft.com/office/drawing/2014/main" id="{702621DF-8B29-20E3-C327-0753FD5C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496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871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4F7D-5293-C552-DF97-987C6B89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 effects?</a:t>
            </a:r>
          </a:p>
        </p:txBody>
      </p:sp>
      <p:pic>
        <p:nvPicPr>
          <p:cNvPr id="14338" name="Picture 2" descr="Details are in the caption following the image">
            <a:extLst>
              <a:ext uri="{FF2B5EF4-FFF2-40B4-BE49-F238E27FC236}">
                <a16:creationId xmlns:a16="http://schemas.microsoft.com/office/drawing/2014/main" id="{FB0FB0B3-4E54-8D1C-6BA1-4D464990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44" y="1360714"/>
            <a:ext cx="9032210" cy="497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6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etails are in the caption following the image">
            <a:extLst>
              <a:ext uri="{FF2B5EF4-FFF2-40B4-BE49-F238E27FC236}">
                <a16:creationId xmlns:a16="http://schemas.microsoft.com/office/drawing/2014/main" id="{5A8A8191-71D1-4BED-D13B-4FBB098C9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8" y="0"/>
            <a:ext cx="10240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B58406-433F-38B6-C7D2-EDE0E95132B8}"/>
              </a:ext>
            </a:extLst>
          </p:cNvPr>
          <p:cNvSpPr/>
          <p:nvPr/>
        </p:nvSpPr>
        <p:spPr>
          <a:xfrm>
            <a:off x="8436430" y="2819400"/>
            <a:ext cx="3461656" cy="275408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Impacts include added warming potential, sea-level rise, ecosystem shifts, and atmospheric and oceanic circulation changes</a:t>
            </a:r>
          </a:p>
        </p:txBody>
      </p:sp>
    </p:spTree>
    <p:extLst>
      <p:ext uri="{BB962C8B-B14F-4D97-AF65-F5344CB8AC3E}">
        <p14:creationId xmlns:p14="http://schemas.microsoft.com/office/powerpoint/2010/main" val="2630319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2297294" y="3979843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5503415" y="137520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9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3CCFF-057C-2BD7-74A3-8B9DB120E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" b="52846"/>
          <a:stretch/>
        </p:blipFill>
        <p:spPr>
          <a:xfrm>
            <a:off x="4038600" y="1433513"/>
            <a:ext cx="7186613" cy="196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B7455-80FE-5E80-6966-29740DEF2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" t="51847" r="-649" b="999"/>
          <a:stretch/>
        </p:blipFill>
        <p:spPr>
          <a:xfrm>
            <a:off x="4038600" y="3449638"/>
            <a:ext cx="7186613" cy="196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4CE8F-432F-A4EB-EF12-023F8DE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GB" sz="2600">
                <a:solidFill>
                  <a:schemeClr val="bg1"/>
                </a:solidFill>
              </a:rPr>
              <a:t>Scenarios assume change is reversible</a:t>
            </a:r>
          </a:p>
        </p:txBody>
      </p:sp>
    </p:spTree>
    <p:extLst>
      <p:ext uri="{BB962C8B-B14F-4D97-AF65-F5344CB8AC3E}">
        <p14:creationId xmlns:p14="http://schemas.microsoft.com/office/powerpoint/2010/main" val="285899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D08F-9ADA-2A77-82DD-32A7908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Potential for sudden or irreversible change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D8ED4-B0B3-CFD5-C924-3BB38F69D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6"/>
          <a:stretch/>
        </p:blipFill>
        <p:spPr>
          <a:xfrm>
            <a:off x="2013856" y="1686631"/>
            <a:ext cx="7286898" cy="517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4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F4EA7-3C11-3CBC-3994-AC7584F7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795" y="598714"/>
            <a:ext cx="9768410" cy="4811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9EC814-1C7B-7D17-0705-88ACB669253E}"/>
              </a:ext>
            </a:extLst>
          </p:cNvPr>
          <p:cNvSpPr txBox="1"/>
          <p:nvPr/>
        </p:nvSpPr>
        <p:spPr>
          <a:xfrm>
            <a:off x="499689" y="5838956"/>
            <a:ext cx="6675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https://agupubs.onlinelibrary.wiley.com/doi/10.1029/2021RG000757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6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Details are in the caption following the image">
            <a:extLst>
              <a:ext uri="{FF2B5EF4-FFF2-40B4-BE49-F238E27FC236}">
                <a16:creationId xmlns:a16="http://schemas.microsoft.com/office/drawing/2014/main" id="{956F905C-AB0C-AE1C-FED3-1B4E7BA7B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50"/>
            <a:ext cx="12192000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65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AD90-D584-C868-761D-199112EE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4" y="265751"/>
            <a:ext cx="10515600" cy="1325563"/>
          </a:xfrm>
        </p:spPr>
        <p:txBody>
          <a:bodyPr/>
          <a:lstStyle/>
          <a:p>
            <a:r>
              <a:rPr lang="en-IE" b="0" i="0" dirty="0">
                <a:solidFill>
                  <a:srgbClr val="1F1F1F"/>
                </a:solidFill>
                <a:effectLst/>
                <a:latin typeface="open sans" panose="020B0606030504020204" pitchFamily="34" charset="0"/>
              </a:rPr>
              <a:t>Atlantic Meridional Overturning Circulation (AMOC)</a:t>
            </a:r>
            <a:endParaRPr lang="en-GB" dirty="0"/>
          </a:p>
        </p:txBody>
      </p:sp>
      <p:sp>
        <p:nvSpPr>
          <p:cNvPr id="3" name="Shape 270">
            <a:extLst>
              <a:ext uri="{FF2B5EF4-FFF2-40B4-BE49-F238E27FC236}">
                <a16:creationId xmlns:a16="http://schemas.microsoft.com/office/drawing/2014/main" id="{A894EED4-1484-9875-CB4B-AADD8A1381E1}"/>
              </a:ext>
            </a:extLst>
          </p:cNvPr>
          <p:cNvSpPr/>
          <p:nvPr/>
        </p:nvSpPr>
        <p:spPr>
          <a:xfrm>
            <a:off x="5173624" y="1527262"/>
            <a:ext cx="670560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0" algn="l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sz="2000" dirty="0">
                <a:latin typeface="Georgia" panose="02040502050405020303" pitchFamily="18" charset="0"/>
              </a:rPr>
              <a:t>Currents also occur in the deep ocean (1-5 km below sea-level)</a:t>
            </a:r>
          </a:p>
          <a:p>
            <a:pPr lvl="1" indent="0" algn="l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sz="2000" dirty="0">
                <a:latin typeface="Georgia" panose="02040502050405020303" pitchFamily="18" charset="0"/>
              </a:rPr>
              <a:t>Motion is caused by density caused by  temperature and salinity differences</a:t>
            </a:r>
          </a:p>
          <a:p>
            <a:pPr lvl="1" indent="0" algn="l">
              <a:defRPr sz="3000" b="1">
                <a:latin typeface="Times"/>
                <a:ea typeface="Times"/>
                <a:cs typeface="Times"/>
                <a:sym typeface="Times"/>
              </a:defRPr>
            </a:pPr>
            <a:r>
              <a:rPr sz="2000" dirty="0" err="1">
                <a:latin typeface="Georgia" panose="02040502050405020303" pitchFamily="18" charset="0"/>
              </a:rPr>
              <a:t>Thermohaline</a:t>
            </a:r>
            <a:r>
              <a:rPr sz="2000" dirty="0">
                <a:latin typeface="Georgia" panose="02040502050405020303" pitchFamily="18" charset="0"/>
              </a:rPr>
              <a:t> Circulation</a:t>
            </a:r>
            <a:endParaRPr dirty="0">
              <a:latin typeface="Georgia" panose="02040502050405020303" pitchFamily="18" charset="0"/>
            </a:endParaRPr>
          </a:p>
        </p:txBody>
      </p:sp>
      <p:pic>
        <p:nvPicPr>
          <p:cNvPr id="4" name="13227sst.png">
            <a:extLst>
              <a:ext uri="{FF2B5EF4-FFF2-40B4-BE49-F238E27FC236}">
                <a16:creationId xmlns:a16="http://schemas.microsoft.com/office/drawing/2014/main" id="{EBE43663-CE8F-6A37-A339-3398AF50D5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092" y="1527262"/>
            <a:ext cx="4521200" cy="2302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url?sa=i&amp;rct=j&amp;q=&amp;esrc=s&amp;source=images&amp;cd=&amp;cad=rja&amp;docid=vdvkFtxMv6k7KM&amp;tbnid=WdBcNUPxg3jEbM-&amp;ved=0CAUQjRw&amp;url=http%3A%2F%2Fwww.bbc.co.uk%2Fnews%2Fscience-environment-13688829&amp;ei=TH-OUtHEFoex2AXT44HgB.png">
            <a:extLst>
              <a:ext uri="{FF2B5EF4-FFF2-40B4-BE49-F238E27FC236}">
                <a16:creationId xmlns:a16="http://schemas.microsoft.com/office/drawing/2014/main" id="{E8E27389-7165-8ACB-4C24-34B00F2D663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604" y="3825680"/>
            <a:ext cx="5164092" cy="2946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url?sa=i&amp;rct=j&amp;q=&amp;esrc=s&amp;source=images&amp;cd=&amp;cad=rja&amp;docid=6QOmha80Ij3DjM&amp;tbnid=AlRs_rKs43w-eM-&amp;ved=0CAUQjRw&amp;url=http%3A%2F%2Fhermes.mbl.edu%2Fnews%2Fpress_releases%2F2006%2F2006_pr_08_24.html&amp;ei=cIGOUt.tiff">
            <a:extLst>
              <a:ext uri="{FF2B5EF4-FFF2-40B4-BE49-F238E27FC236}">
                <a16:creationId xmlns:a16="http://schemas.microsoft.com/office/drawing/2014/main" id="{604FD659-2746-6E16-7A61-90D446E2C18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3397408"/>
            <a:ext cx="4860848" cy="30954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23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58FA-872F-81DD-31ED-F107FC4D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change impacts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A16F3-770E-A8B2-2943-2ADB2AD39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"/>
          <a:stretch/>
        </p:blipFill>
        <p:spPr>
          <a:xfrm>
            <a:off x="1335102" y="1818004"/>
            <a:ext cx="4420797" cy="3221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34FB2-F8C3-2AD1-B829-06DC3BE1E13E}"/>
              </a:ext>
            </a:extLst>
          </p:cNvPr>
          <p:cNvSpPr txBox="1"/>
          <p:nvPr/>
        </p:nvSpPr>
        <p:spPr>
          <a:xfrm>
            <a:off x="2553145" y="5342709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Sea water warming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BF6BD-3AA2-6EC0-8715-08889E8E7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567" y="2354943"/>
            <a:ext cx="3121562" cy="2148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6A3A6-C500-B261-99A9-5F938BCB342E}"/>
              </a:ext>
            </a:extLst>
          </p:cNvPr>
          <p:cNvSpPr txBox="1"/>
          <p:nvPr/>
        </p:nvSpPr>
        <p:spPr>
          <a:xfrm>
            <a:off x="7574926" y="5342709"/>
            <a:ext cx="312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Freshwater from ice sheet melt alters salinity</a:t>
            </a:r>
          </a:p>
        </p:txBody>
      </p:sp>
    </p:spTree>
    <p:extLst>
      <p:ext uri="{BB962C8B-B14F-4D97-AF65-F5344CB8AC3E}">
        <p14:creationId xmlns:p14="http://schemas.microsoft.com/office/powerpoint/2010/main" val="981119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2321</TotalTime>
  <Words>775</Words>
  <Application>Microsoft Macintosh PowerPoint</Application>
  <PresentationFormat>Widescreen</PresentationFormat>
  <Paragraphs>163</Paragraphs>
  <Slides>36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Georgia</vt:lpstr>
      <vt:lpstr>Open Sans</vt:lpstr>
      <vt:lpstr>Open Sans</vt:lpstr>
      <vt:lpstr>Office Theme</vt:lpstr>
      <vt:lpstr>Tipping points</vt:lpstr>
      <vt:lpstr>PowerPoint Presentation</vt:lpstr>
      <vt:lpstr>Projections show a monotonous change in climate</vt:lpstr>
      <vt:lpstr>Scenarios assume change is reversible</vt:lpstr>
      <vt:lpstr>Potential for sudden or irreversible change</vt:lpstr>
      <vt:lpstr>PowerPoint Presentation</vt:lpstr>
      <vt:lpstr>PowerPoint Presentation</vt:lpstr>
      <vt:lpstr>Atlantic Meridional Overturning Circulation (AMOC)</vt:lpstr>
      <vt:lpstr>Climate change impacts</vt:lpstr>
      <vt:lpstr>Climate induced changes in AMOC</vt:lpstr>
      <vt:lpstr>Impacts of a AMOC collapse</vt:lpstr>
      <vt:lpstr>Loss of Greenland and Antarctic ice sheets</vt:lpstr>
      <vt:lpstr>Collapse of Greenland and Antarctic ice sheets</vt:lpstr>
      <vt:lpstr>Impacts of ice sheet collapse</vt:lpstr>
      <vt:lpstr>Thawing permafrost</vt:lpstr>
      <vt:lpstr>PowerPoint Presentation</vt:lpstr>
      <vt:lpstr>The Arctic is changing</vt:lpstr>
      <vt:lpstr>Higher than average temperature change in the Arctic</vt:lpstr>
      <vt:lpstr>Carbon release from gradual thaw</vt:lpstr>
      <vt:lpstr>Carbon release from abrupt thaw</vt:lpstr>
      <vt:lpstr>Impacts of permafrost thaw</vt:lpstr>
      <vt:lpstr>Boreal forest ecosystem shifts</vt:lpstr>
      <vt:lpstr>Boreal forest ecosystem shifts: nowhere to go</vt:lpstr>
      <vt:lpstr>Amazon forest dieback</vt:lpstr>
      <vt:lpstr>Deforestation in the Amazon region</vt:lpstr>
      <vt:lpstr>Severe droughts predicted for the Amazonian region</vt:lpstr>
      <vt:lpstr>Increase in burned area in Southern Amazon</vt:lpstr>
      <vt:lpstr>Climate feedbacks: carbon cycle</vt:lpstr>
      <vt:lpstr>Climate feedbacks: evapotranspiration</vt:lpstr>
      <vt:lpstr>PowerPoint Presentation</vt:lpstr>
      <vt:lpstr>Scientists are sometimes wrong but can change their mind in the face of new evidence</vt:lpstr>
      <vt:lpstr>Impacts of Amazon dieback</vt:lpstr>
      <vt:lpstr>When could this happen?</vt:lpstr>
      <vt:lpstr>What are the effects?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Tipping points</dc:title>
  <dc:creator>Silvia Caldararu</dc:creator>
  <cp:lastModifiedBy>Silvia Caldararu</cp:lastModifiedBy>
  <cp:revision>2</cp:revision>
  <dcterms:created xsi:type="dcterms:W3CDTF">2023-03-22T09:32:33Z</dcterms:created>
  <dcterms:modified xsi:type="dcterms:W3CDTF">2025-08-05T16:35:51Z</dcterms:modified>
</cp:coreProperties>
</file>